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687" r:id="rId3"/>
    <p:sldId id="256" r:id="rId4"/>
    <p:sldId id="527" r:id="rId5"/>
    <p:sldId id="666" r:id="rId6"/>
    <p:sldId id="713" r:id="rId7"/>
    <p:sldId id="714" r:id="rId8"/>
    <p:sldId id="715" r:id="rId9"/>
    <p:sldId id="716" r:id="rId10"/>
    <p:sldId id="717" r:id="rId11"/>
    <p:sldId id="721" r:id="rId12"/>
    <p:sldId id="719" r:id="rId13"/>
    <p:sldId id="724" r:id="rId14"/>
    <p:sldId id="689" r:id="rId15"/>
    <p:sldId id="735" r:id="rId16"/>
    <p:sldId id="736" r:id="rId17"/>
    <p:sldId id="737" r:id="rId18"/>
    <p:sldId id="726" r:id="rId19"/>
    <p:sldId id="720" r:id="rId20"/>
    <p:sldId id="725" r:id="rId21"/>
    <p:sldId id="727" r:id="rId22"/>
    <p:sldId id="606" r:id="rId23"/>
    <p:sldId id="607" r:id="rId24"/>
    <p:sldId id="608" r:id="rId25"/>
    <p:sldId id="731" r:id="rId26"/>
    <p:sldId id="732" r:id="rId27"/>
    <p:sldId id="73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9169"/>
    <a:srgbClr val="097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6025515" y="3890645"/>
            <a:ext cx="2949575" cy="2040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13688"/>
          <a:stretch>
            <a:fillRect/>
          </a:stretch>
        </p:blipFill>
        <p:spPr>
          <a:xfrm>
            <a:off x="3446145" y="3804920"/>
            <a:ext cx="2065020" cy="159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45" y="1449070"/>
            <a:ext cx="1475105" cy="147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b="18200"/>
          <a:stretch>
            <a:fillRect/>
          </a:stretch>
        </p:blipFill>
        <p:spPr>
          <a:xfrm>
            <a:off x="5694045" y="1827530"/>
            <a:ext cx="1898015" cy="1552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17980"/>
          <a:stretch>
            <a:fillRect/>
          </a:stretch>
        </p:blipFill>
        <p:spPr>
          <a:xfrm>
            <a:off x="8975090" y="3306445"/>
            <a:ext cx="3244850" cy="19958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6"/>
          <a:srcRect b="23416"/>
          <a:stretch>
            <a:fillRect/>
          </a:stretch>
        </p:blipFill>
        <p:spPr>
          <a:xfrm>
            <a:off x="641985" y="1405890"/>
            <a:ext cx="2755265" cy="211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 b="17368"/>
          <a:stretch>
            <a:fillRect/>
          </a:stretch>
        </p:blipFill>
        <p:spPr>
          <a:xfrm>
            <a:off x="3594100" y="1827530"/>
            <a:ext cx="1769745" cy="1096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 t="31948"/>
          <a:stretch>
            <a:fillRect/>
          </a:stretch>
        </p:blipFill>
        <p:spPr>
          <a:xfrm>
            <a:off x="1090295" y="4367530"/>
            <a:ext cx="1858010" cy="1299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614170" y="5570855"/>
            <a:ext cx="901446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3600"/>
              <a:t>h</a:t>
            </a:r>
            <a:r>
              <a:rPr lang="en-US" altLang="en-US" sz="3600" baseline="-25000"/>
              <a:t>t</a:t>
            </a:r>
            <a:r>
              <a:rPr lang="en-US" altLang="en-US" sz="3600"/>
              <a:t> = f(x</a:t>
            </a:r>
            <a:r>
              <a:rPr lang="en-US" altLang="en-US" sz="3600" baseline="-25000"/>
              <a:t>t</a:t>
            </a:r>
            <a:r>
              <a:rPr lang="en-US" altLang="en-US" sz="3600"/>
              <a:t> ,  h</a:t>
            </a:r>
            <a:r>
              <a:rPr lang="en-US" altLang="en-US" sz="3600" baseline="-25000"/>
              <a:t>t-1</a:t>
            </a:r>
            <a:r>
              <a:rPr lang="en-US" altLang="en-US" sz="3600"/>
              <a:t>) = f(</a:t>
            </a:r>
            <a:r>
              <a:rPr lang="en-US" altLang="en-US" sz="3600">
                <a:sym typeface="+mn-ea"/>
              </a:rPr>
              <a:t>x</a:t>
            </a:r>
            <a:r>
              <a:rPr lang="en-US" altLang="en-US" sz="3600" baseline="-25000">
                <a:sym typeface="+mn-ea"/>
              </a:rPr>
              <a:t>t</a:t>
            </a:r>
            <a:r>
              <a:rPr lang="en-US" altLang="en-US" sz="3600">
                <a:sym typeface="+mn-ea"/>
              </a:rPr>
              <a:t> ,  f(x</a:t>
            </a:r>
            <a:r>
              <a:rPr lang="en-US" altLang="en-US" sz="3600" baseline="-25000">
                <a:sym typeface="+mn-ea"/>
              </a:rPr>
              <a:t>t-1 </a:t>
            </a:r>
            <a:r>
              <a:rPr lang="en-US" altLang="en-US" sz="3600">
                <a:sym typeface="+mn-ea"/>
              </a:rPr>
              <a:t>, h</a:t>
            </a:r>
            <a:r>
              <a:rPr lang="en-US" altLang="en-US" sz="3600" baseline="-25000">
                <a:sym typeface="+mn-ea"/>
              </a:rPr>
              <a:t>t-2</a:t>
            </a:r>
            <a:r>
              <a:rPr lang="en-US" altLang="en-US" sz="3600"/>
              <a:t>)) </a:t>
            </a:r>
            <a:endParaRPr lang="en-US" altLang="en-US" sz="3600"/>
          </a:p>
          <a:p>
            <a:pPr algn="l"/>
            <a:r>
              <a:rPr lang="en-US" altLang="en-US" sz="3600"/>
              <a:t>			 = </a:t>
            </a:r>
            <a:r>
              <a:rPr lang="en-US" altLang="en-US" sz="3600">
                <a:sym typeface="+mn-ea"/>
              </a:rPr>
              <a:t>f(x</a:t>
            </a:r>
            <a:r>
              <a:rPr lang="en-US" altLang="en-US" sz="3600" baseline="-25000">
                <a:sym typeface="+mn-ea"/>
              </a:rPr>
              <a:t>t</a:t>
            </a:r>
            <a:r>
              <a:rPr lang="en-US" altLang="en-US" sz="3600">
                <a:sym typeface="+mn-ea"/>
              </a:rPr>
              <a:t> ,  f(x</a:t>
            </a:r>
            <a:r>
              <a:rPr lang="en-US" altLang="en-US" sz="3600" baseline="-25000">
                <a:sym typeface="+mn-ea"/>
              </a:rPr>
              <a:t>t-1 </a:t>
            </a:r>
            <a:r>
              <a:rPr lang="en-US" altLang="en-US" sz="3600">
                <a:sym typeface="+mn-ea"/>
              </a:rPr>
              <a:t>, f(x</a:t>
            </a:r>
            <a:r>
              <a:rPr lang="en-US" altLang="en-US" sz="3600" baseline="-25000">
                <a:sym typeface="+mn-ea"/>
              </a:rPr>
              <a:t>t-2 </a:t>
            </a:r>
            <a:r>
              <a:rPr lang="en-US" altLang="en-US" sz="3600">
                <a:sym typeface="+mn-ea"/>
              </a:rPr>
              <a:t>, h</a:t>
            </a:r>
            <a:r>
              <a:rPr lang="en-US" altLang="en-US" sz="3600" baseline="-25000">
                <a:sym typeface="+mn-ea"/>
              </a:rPr>
              <a:t>t-3</a:t>
            </a:r>
            <a:r>
              <a:rPr lang="en-US" altLang="en-US" sz="3600">
                <a:sym typeface="+mn-ea"/>
              </a:rPr>
              <a:t>))) = ... </a:t>
            </a:r>
            <a:endParaRPr lang="en-US" altLang="en-US" sz="3600"/>
          </a:p>
          <a:p>
            <a:pPr algn="l"/>
            <a:endParaRPr lang="en-US" altLang="en-US" sz="3600"/>
          </a:p>
        </p:txBody>
      </p:sp>
      <p:sp>
        <p:nvSpPr>
          <p:cNvPr id="8" name="Text Box 7"/>
          <p:cNvSpPr txBox="1"/>
          <p:nvPr/>
        </p:nvSpPr>
        <p:spPr>
          <a:xfrm>
            <a:off x="6416675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8543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6879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t+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3060700"/>
            <a:ext cx="92075" cy="2965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1515" y="1805940"/>
            <a:ext cx="8917305" cy="358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常见问题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460375" y="1358265"/>
            <a:ext cx="1035113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en-US" sz="32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RNN 网络层次深，容易出现梯度消失与爆炸</a:t>
            </a:r>
            <a:endParaRPr lang="en-US" altLang="en-US" sz="274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sz="2740" dirty="0"/>
              <a:t>无法解决</a:t>
            </a:r>
            <a:r>
              <a:rPr lang="en-US" altLang="en-US" sz="2740" b="1" dirty="0"/>
              <a:t>长期依赖问题</a:t>
            </a:r>
            <a:endParaRPr lang="en-US" altLang="en-US" sz="2740" b="1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b="1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b="1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b="1" dirty="0"/>
          </a:p>
          <a:p>
            <a:pPr lvl="2">
              <a:lnSpc>
                <a:spcPct val="150000"/>
              </a:lnSpc>
              <a:spcAft>
                <a:spcPts val="0"/>
              </a:spcAft>
            </a:pPr>
            <a:r>
              <a:rPr lang="en-US" altLang="en-US" sz="2280" dirty="0"/>
              <a:t>例句中，</a:t>
            </a:r>
            <a:r>
              <a:rPr lang="en-US" altLang="en-US" sz="2280" b="1" dirty="0"/>
              <a:t>was </a:t>
            </a:r>
            <a:r>
              <a:rPr lang="en-US" altLang="en-US" sz="2280" dirty="0"/>
              <a:t>与 </a:t>
            </a:r>
            <a:r>
              <a:rPr lang="en-US" altLang="en-US" sz="2280" b="1" dirty="0"/>
              <a:t>were </a:t>
            </a:r>
            <a:r>
              <a:rPr lang="en-US" altLang="en-US" sz="2280" dirty="0"/>
              <a:t>如选择与 </a:t>
            </a:r>
            <a:r>
              <a:rPr lang="en-US" altLang="en-US" sz="2280" b="1" dirty="0"/>
              <a:t>cat </a:t>
            </a:r>
            <a:r>
              <a:rPr lang="en-US" altLang="en-US" sz="2280" dirty="0"/>
              <a:t>单复数有关，但两个词</a:t>
            </a:r>
            <a:r>
              <a:rPr lang="en-US" altLang="en-US" sz="2280" b="1" dirty="0"/>
              <a:t>相隔较远</a:t>
            </a:r>
            <a:r>
              <a:rPr lang="en-US" altLang="en-US" sz="2280" dirty="0"/>
              <a:t>，经过很多阶段反向传播梯度倾向于</a:t>
            </a:r>
            <a:r>
              <a:rPr lang="en-US" altLang="en-US" sz="2280" b="1" dirty="0"/>
              <a:t>消失或爆炸</a:t>
            </a:r>
            <a:r>
              <a:rPr lang="en-US" altLang="en-US" sz="2280" dirty="0"/>
              <a:t>，产生</a:t>
            </a:r>
            <a:r>
              <a:rPr lang="en-US" altLang="en-US" sz="2280" b="1" dirty="0"/>
              <a:t>长期依赖问题</a:t>
            </a:r>
            <a:endParaRPr lang="en-US" altLang="en-US" sz="228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en-US" altLang="en-US" sz="274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885" y="4093845"/>
            <a:ext cx="6902450" cy="1231265"/>
          </a:xfrm>
          <a:prstGeom prst="rect">
            <a:avLst/>
          </a:prstGeom>
          <a:solidFill>
            <a:schemeClr val="accent1"/>
          </a:solidFill>
          <a:ln w="28575" cmpd="sng">
            <a:solidFill>
              <a:srgbClr val="C00000"/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05" y="452056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en-US" sz="4000" b="1" dirty="0" smtClean="0">
                <a:solidFill>
                  <a:srgbClr val="C00000"/>
                </a:solidFill>
              </a:rPr>
              <a:t>为此... 人们发明了长短期记忆门 </a:t>
            </a:r>
            <a:br>
              <a:rPr lang="en-US" altLang="en-US" sz="4000" b="1" dirty="0" smtClean="0">
                <a:solidFill>
                  <a:srgbClr val="C00000"/>
                </a:solidFill>
              </a:rPr>
            </a:br>
            <a:r>
              <a:rPr lang="en-US" altLang="en-US" sz="4000" b="1" dirty="0" smtClean="0">
                <a:solidFill>
                  <a:srgbClr val="C00000"/>
                </a:solidFill>
                <a:sym typeface="+mn-ea"/>
              </a:rPr>
              <a:t>LSTM </a:t>
            </a:r>
            <a:r>
              <a:rPr lang="en-US" altLang="en-US" sz="4000" b="1" dirty="0" smtClean="0">
                <a:solidFill>
                  <a:srgbClr val="C00000"/>
                </a:solidFill>
              </a:rPr>
              <a:t>（Long Short-Term Memory）</a:t>
            </a:r>
            <a:endParaRPr lang="en-US" altLang="en-US" sz="4000" b="1" dirty="0" smtClean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4386580" y="1945640"/>
            <a:ext cx="2949575" cy="2040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>
                <a:sym typeface="+mn-ea"/>
              </a:rPr>
              <a:t>类比下人类... </a:t>
            </a:r>
            <a:r>
              <a:rPr lang="en-US" altLang="en-US" b="1" dirty="0" smtClean="0"/>
              <a:t>生活中的主线与支线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460375" y="1424940"/>
            <a:ext cx="112210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有些事成功引起了神经网络的注意</a:t>
            </a:r>
            <a:endParaRPr lang="en-US" altLang="en-US" sz="240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大脑进行</a:t>
            </a:r>
            <a:r>
              <a:rPr lang="en-US" altLang="en-US" sz="2400" b="1">
                <a:sym typeface="+mn-ea"/>
              </a:rPr>
              <a:t>选择性记忆</a:t>
            </a:r>
            <a:r>
              <a:rPr lang="en-US" altLang="en-US" sz="2400">
                <a:sym typeface="+mn-ea"/>
              </a:rPr>
              <a:t>，形成稳定的长时间记忆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    </a:t>
            </a:r>
            <a:endParaRPr lang="en-US" altLang="en-US" sz="2400" dirty="0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5225" y="3092450"/>
            <a:ext cx="5005070" cy="3169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ym typeface="+mn-ea"/>
              </a:rPr>
              <a:t>类比下人类... 生活中的主线与支线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460375" y="1424940"/>
            <a:ext cx="112210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有些... </a:t>
            </a:r>
            <a:r>
              <a:rPr lang="en-US" altLang="en-US" sz="2400" b="1">
                <a:sym typeface="+mn-ea"/>
              </a:rPr>
              <a:t>选择性遗忘</a:t>
            </a:r>
            <a:r>
              <a:rPr lang="en-US" altLang="en-US" sz="2400">
                <a:sym typeface="+mn-ea"/>
              </a:rPr>
              <a:t>吧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</a:t>
            </a: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 dirty="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 dirty="0">
                <a:sym typeface="+mn-ea"/>
              </a:rPr>
              <a:t>							    </a:t>
            </a:r>
            <a:endParaRPr lang="en-US" altLang="en-US" sz="2400" dirty="0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7330" y="2685415"/>
            <a:ext cx="3686810" cy="3185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ym typeface="+mn-ea"/>
              </a:rPr>
              <a:t>类比下人类... 生活中的主线与支线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460375" y="1424940"/>
            <a:ext cx="11221085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也有些短期事件被记住，补充进稳定记忆中</a:t>
            </a:r>
            <a:endParaRPr lang="en-US" altLang="en-US" sz="2400" dirty="0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5905" y="2687320"/>
            <a:ext cx="5124450" cy="3891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355" y="2211070"/>
            <a:ext cx="3248660" cy="2436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430" y="3382645"/>
            <a:ext cx="8303260" cy="303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610" y="365125"/>
            <a:ext cx="3987165" cy="32639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224645" y="3629025"/>
            <a:ext cx="2475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b="1">
                <a:sym typeface="+mn-ea"/>
              </a:rPr>
              <a:t>女生大脑中的几个主线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21360"/>
            <a:ext cx="4444365" cy="2551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LSTM</a:t>
            </a:r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2615" y="1948180"/>
            <a:ext cx="1170940" cy="512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85" y="1835785"/>
            <a:ext cx="2947670" cy="26155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65" y="1353820"/>
            <a:ext cx="3585210" cy="38042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80" y="4934585"/>
            <a:ext cx="7418705" cy="174053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681855" y="2863850"/>
            <a:ext cx="1307465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9678035" y="2328545"/>
            <a:ext cx="1809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c 是稳定的主线（长期记忆）</a:t>
            </a:r>
            <a:endParaRPr lang="en-US" altLang="en-US" b="1"/>
          </a:p>
        </p:txBody>
      </p:sp>
      <p:sp>
        <p:nvSpPr>
          <p:cNvPr id="17" name="Text Box 16"/>
          <p:cNvSpPr txBox="1"/>
          <p:nvPr/>
        </p:nvSpPr>
        <p:spPr>
          <a:xfrm>
            <a:off x="9678035" y="3422650"/>
            <a:ext cx="2446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h 是丰富多彩的支线</a:t>
            </a:r>
            <a:r>
              <a:rPr lang="en-US" altLang="en-US" b="1">
                <a:sym typeface="+mn-ea"/>
              </a:rPr>
              <a:t>（短期记忆）</a:t>
            </a:r>
            <a:endParaRPr lang="en-US" altLang="en-US" b="1"/>
          </a:p>
        </p:txBody>
      </p:sp>
      <p:sp>
        <p:nvSpPr>
          <p:cNvPr id="19" name="Text Box 18"/>
          <p:cNvSpPr txBox="1"/>
          <p:nvPr/>
        </p:nvSpPr>
        <p:spPr>
          <a:xfrm>
            <a:off x="9678035" y="4451350"/>
            <a:ext cx="244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/>
              <a:t>两者有互动</a:t>
            </a:r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/>
      <p:bldP spid="16" grpId="1"/>
      <p:bldP spid="17" grpId="0"/>
      <p:bldP spid="17" grpId="1"/>
      <p:bldP spid="19" grpId="0"/>
      <p:bldP spid="1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 altLang="en-US"/>
              <a:t>LSTM</a:t>
            </a: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940" y="617855"/>
            <a:ext cx="7275195" cy="54063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7040" y="5102225"/>
            <a:ext cx="29648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b="1"/>
              <a:t>四个 z 是“门控状态”</a:t>
            </a:r>
            <a:endParaRPr lang="en-US" altLang="en-US" b="1"/>
          </a:p>
          <a:p>
            <a:r>
              <a:rPr lang="en-US" altLang="en-US" b="1"/>
              <a:t>从 x</a:t>
            </a:r>
            <a:r>
              <a:rPr lang="en-US" altLang="en-US" b="1" baseline="-25000"/>
              <a:t>t</a:t>
            </a:r>
            <a:r>
              <a:rPr lang="en-US" altLang="en-US" b="1"/>
              <a:t> h</a:t>
            </a:r>
            <a:r>
              <a:rPr lang="en-US" altLang="en-US" b="1" baseline="-25000"/>
              <a:t>t-1</a:t>
            </a:r>
            <a:r>
              <a:rPr lang="en-US" altLang="en-US" b="1"/>
              <a:t> 拼接而来</a:t>
            </a:r>
            <a:endParaRPr lang="en-US" altLang="en-US" b="1"/>
          </a:p>
          <a:p>
            <a:r>
              <a:rPr lang="en-US" altLang="en-US" b="1"/>
              <a:t>（基本是乘个权重 + 激活）</a:t>
            </a:r>
            <a:endParaRPr lang="en-US" altLang="en-US" b="1"/>
          </a:p>
        </p:txBody>
      </p:sp>
      <p:sp>
        <p:nvSpPr>
          <p:cNvPr id="4" name="Text Box 3"/>
          <p:cNvSpPr txBox="1"/>
          <p:nvPr/>
        </p:nvSpPr>
        <p:spPr>
          <a:xfrm>
            <a:off x="2994025" y="294640"/>
            <a:ext cx="33655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latin typeface="Asana Math" panose="02000603000000000000" charset="0"/>
                <a:ea typeface="Asana Math" panose="02000603000000000000" charset="0"/>
              </a:rPr>
              <a:t>⊙</a:t>
            </a:r>
            <a:r>
              <a:rPr lang="en-US" b="1"/>
              <a:t>是Hadamard Product，矩阵中对应的元素相乘</a:t>
            </a:r>
            <a:endParaRPr lang="en-US" b="1"/>
          </a:p>
          <a:p>
            <a:r>
              <a:rPr lang="en-US" altLang="en-US" b="1"/>
              <a:t>+ </a:t>
            </a:r>
            <a:r>
              <a:rPr lang="en-US" b="1"/>
              <a:t>代表进行矩阵加法。</a:t>
            </a:r>
            <a:endParaRPr lang="en-US" b="1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02000" y="4439285"/>
            <a:ext cx="793115" cy="88265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747895" y="1310640"/>
            <a:ext cx="558800" cy="960755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602480" y="1355090"/>
            <a:ext cx="123190" cy="99441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105785" y="2740660"/>
            <a:ext cx="1116965" cy="16764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5" y="2349500"/>
            <a:ext cx="1010285" cy="41275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324485" y="2829560"/>
            <a:ext cx="257302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忘记阶段</a:t>
            </a:r>
            <a:r>
              <a:rPr lang="en-US"/>
              <a:t>。对上一个节点传进来的输入进行</a:t>
            </a:r>
            <a:r>
              <a:rPr lang="en-US" b="1"/>
              <a:t>选择性忘记</a:t>
            </a:r>
            <a:r>
              <a:rPr lang="en-US" altLang="en-US" b="1"/>
              <a:t>。</a:t>
            </a:r>
            <a:endParaRPr lang="en-US" altLang="en-US" b="1"/>
          </a:p>
          <a:p>
            <a:r>
              <a:rPr lang="en-US" altLang="en-US" b="1"/>
              <a:t>“忘记不重要的，记住重要的”</a:t>
            </a:r>
            <a:endParaRPr lang="en-US" altLang="en-US" b="1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5627370"/>
            <a:ext cx="535305" cy="39687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457700" y="3550285"/>
            <a:ext cx="1014730" cy="2100580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3584575" y="6024245"/>
            <a:ext cx="28854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/>
              <a:t>选择记忆阶段</a:t>
            </a:r>
            <a:r>
              <a:rPr lang="en-US" altLang="en-US"/>
              <a:t>。对这个阶段的输入 </a:t>
            </a:r>
            <a:r>
              <a:rPr lang="en-US" altLang="en-US" b="1"/>
              <a:t>z </a:t>
            </a:r>
            <a:r>
              <a:rPr lang="en-US" altLang="en-US"/>
              <a:t>进行</a:t>
            </a:r>
            <a:r>
              <a:rPr lang="en-US" altLang="en-US" b="1"/>
              <a:t>选择记忆</a:t>
            </a:r>
            <a:r>
              <a:rPr lang="en-US" altLang="en-US"/>
              <a:t>，由 </a:t>
            </a:r>
            <a:r>
              <a:rPr lang="en-US" altLang="en-US" b="1"/>
              <a:t>z</a:t>
            </a:r>
            <a:r>
              <a:rPr lang="en-US" altLang="en-US" b="1" baseline="-25000"/>
              <a:t>i</a:t>
            </a:r>
            <a:r>
              <a:rPr lang="en-US" altLang="en-US" b="1"/>
              <a:t> </a:t>
            </a:r>
            <a:r>
              <a:rPr lang="en-US" altLang="en-US"/>
              <a:t>控制</a:t>
            </a:r>
            <a:endParaRPr lang="en-US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225" y="2454275"/>
            <a:ext cx="2835910" cy="19494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140" y="774065"/>
            <a:ext cx="2411095" cy="44259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7679690" y="1216660"/>
            <a:ext cx="3365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>
                <a:latin typeface="Asana Math" panose="02000603000000000000" charset="0"/>
                <a:ea typeface="Asana Math" panose="02000603000000000000" charset="0"/>
              </a:rPr>
              <a:t>忘记与选择记忆的结果相加，得到c</a:t>
            </a:r>
            <a:r>
              <a:rPr lang="en-US" altLang="en-US" b="1" baseline="-25000">
                <a:latin typeface="Asana Math" panose="02000603000000000000" charset="0"/>
                <a:ea typeface="Asana Math" panose="02000603000000000000" charset="0"/>
              </a:rPr>
              <a:t>t</a:t>
            </a:r>
            <a:endParaRPr lang="en-US" altLang="en-US" b="1" baseline="-25000">
              <a:latin typeface="Asana Math" panose="02000603000000000000" charset="0"/>
              <a:ea typeface="Asana Math" panose="02000603000000000000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080" y="5382895"/>
            <a:ext cx="2204720" cy="361315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851140" y="5744210"/>
            <a:ext cx="3365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>
                <a:latin typeface="Asana Math" panose="02000603000000000000" charset="0"/>
                <a:ea typeface="Asana Math" panose="02000603000000000000" charset="0"/>
              </a:rPr>
              <a:t>输出阶段，决定哪些被当成当前状态输出，得到h</a:t>
            </a:r>
            <a:r>
              <a:rPr lang="en-US" altLang="en-US" b="1" baseline="-25000">
                <a:latin typeface="Asana Math" panose="02000603000000000000" charset="0"/>
                <a:ea typeface="Asana Math" panose="02000603000000000000" charset="0"/>
              </a:rPr>
              <a:t>t</a:t>
            </a:r>
            <a:endParaRPr lang="en-US" altLang="en-US" b="1" baseline="-25000">
              <a:latin typeface="Asana Math" panose="02000603000000000000" charset="0"/>
              <a:ea typeface="Asana Math" panose="02000603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18" grpId="0"/>
      <p:bldP spid="18" grpId="1"/>
      <p:bldP spid="21" grpId="0"/>
      <p:bldP spid="21" grpId="1"/>
      <p:bldP spid="24" grpId="0"/>
      <p:bldP spid="24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" y="-20955"/>
            <a:ext cx="12283440" cy="6900545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08455" y="742315"/>
            <a:ext cx="9160510" cy="238760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b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" altLang="en-US" sz="54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总结（Closing）</a:t>
            </a:r>
            <a:endParaRPr lang="" altLang="en-US" sz="54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Subtitle 31"/>
          <p:cNvSpPr>
            <a:spLocks noGrp="1"/>
          </p:cNvSpPr>
          <p:nvPr>
            <p:ph type="subTitle" idx="1"/>
          </p:nvPr>
        </p:nvSpPr>
        <p:spPr>
          <a:xfrm>
            <a:off x="3381375" y="3619500"/>
            <a:ext cx="5348605" cy="192278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中山大学物理与天文学院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李霄栋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2019年秋季学期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83360" y="621728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8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https://github.com/xiaodongli1986/teaching_AI</a:t>
            </a:r>
            <a:endParaRPr lang="en-US" altLang="en-US" sz="28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LSTM 总结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129020" y="1424940"/>
            <a:ext cx="55524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通过门控状态来控制。</a:t>
            </a:r>
            <a:endParaRPr lang="en-US" altLang="en-US" sz="240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>
              <a:sym typeface="+mn-ea"/>
            </a:endParaRP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记住需要长时间记忆的；忘记不重要的信息；从短期记忆实时补充重要信息。</a:t>
            </a:r>
            <a:endParaRPr lang="en-US" altLang="en-US" sz="240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sz="240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2400">
                <a:sym typeface="+mn-ea"/>
              </a:rPr>
              <a:t>有效解决长期依赖问题，但是参数变多，训练难度加大。</a:t>
            </a:r>
            <a:endParaRPr lang="en-US" altLang="en-US" sz="2400" dirty="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2418715"/>
            <a:ext cx="5523865" cy="3370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40840" y="1336040"/>
            <a:ext cx="91605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keras 实现</a:t>
            </a:r>
            <a:endParaRPr lang="en-US" alt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/>
              <a:t>keras 实现（详见notebook）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0" name="AutoShape 2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2" name="AutoShape 4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7065" y="1523365"/>
            <a:ext cx="7981950" cy="4578985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 = Sequential()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50, return_sequences = True, input_shape = (X_train.shape[1], 1)))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50, return_sequences = True))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50, return_sequences = True))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regressor.add(LSTM(units = 50))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regressor.add(Dropout(0.2))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200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regressor.add(Dense(units = 1))</a:t>
            </a:r>
            <a:endParaRPr lang="en-US" altLang="en-US" sz="1200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7813"/>
          <a:stretch>
            <a:fillRect/>
          </a:stretch>
        </p:blipFill>
        <p:spPr>
          <a:xfrm>
            <a:off x="8065135" y="1910715"/>
            <a:ext cx="3515995" cy="253809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163560" y="4583430"/>
            <a:ext cx="354012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en-US" sz="2800" b="1">
                <a:sym typeface="+mn-ea"/>
              </a:rPr>
              <a:t>搭积木的游戏</a:t>
            </a:r>
            <a:endParaRPr lang="en-US" altLang="en-US" sz="28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/>
              <a:t>作业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0" name="AutoShape 2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132" name="AutoShape 4" descr="https://upload-images.jianshu.io/upload_images/4112-a2d308dc042386d5.png?imageMogr2/auto-orient/strip|imageView2/2/w/7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7065" y="1266825"/>
            <a:ext cx="10541000" cy="4578985"/>
          </a:xfrm>
        </p:spPr>
        <p:txBody>
          <a:bodyPr>
            <a:noAutofit/>
          </a:bodyPr>
          <a:p>
            <a:pPr>
              <a:lnSpc>
                <a:spcPct val="200000"/>
              </a:lnSpc>
            </a:pPr>
            <a:endParaRPr lang="en-US" altLang="en-US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en-US" b="1">
                <a:solidFill>
                  <a:srgbClr val="C00000"/>
                </a:solidFill>
                <a:latin typeface="Courier" charset="0"/>
                <a:cs typeface="Courier" charset="0"/>
                <a:sym typeface="+mn-ea"/>
              </a:rPr>
              <a:t>尝试修改示例的 RNN ，观察其表现。</a:t>
            </a:r>
            <a:endParaRPr lang="en-US" altLang="en-US" b="1">
              <a:solidFill>
                <a:srgbClr val="C00000"/>
              </a:solidFill>
              <a:latin typeface="Courier" charset="0"/>
              <a:cs typeface="Courier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70685" y="528955"/>
            <a:ext cx="916051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课程考核</a:t>
            </a:r>
            <a:br>
              <a:rPr lang="en-US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275" y="2179320"/>
            <a:ext cx="7593330" cy="32207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35425" y="5916295"/>
            <a:ext cx="47072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2800" b="1">
                <a:latin typeface="Accanthis ADF Std No3" panose="02030503080000020003" charset="0"/>
                <a:cs typeface="Accanthis ADF Std No3" panose="02030503080000020003" charset="0"/>
                <a:sym typeface="+mn-ea"/>
              </a:rPr>
              <a:t>Now the Matrix delete you.</a:t>
            </a:r>
            <a:endParaRPr lang="en-US" altLang="en-US" sz="2800" b="1">
              <a:latin typeface="Accanthis ADF Std No3" panose="02030503080000020003" charset="0"/>
              <a:cs typeface="Accanthis ADF Std No3" panose="02030503080000020003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3600" b="1"/>
              <a:t>期末考试（20%）：1月7日 19:00-21:00 E201</a:t>
            </a:r>
            <a:endParaRPr lang="en-US" altLang="en-US" sz="36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ym typeface="+mn-ea"/>
              </a:rPr>
              <a:t>公选课。除非你太过分，原则上不KO。</a:t>
            </a:r>
            <a:endParaRPr lang="en-US" altLang="en-US" sz="2400" b="1">
              <a:sym typeface="+mn-ea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ym typeface="+mn-ea"/>
              </a:rPr>
              <a:t>激发兴趣，鼓励为原则</a:t>
            </a:r>
            <a:r>
              <a:rPr lang="en-US" altLang="en-US" sz="2400" b="1"/>
              <a:t>。不计划虐待小朋友打击积极性。</a:t>
            </a:r>
            <a:endParaRPr lang="en-US" altLang="en-US"/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13688"/>
          <a:stretch>
            <a:fillRect/>
          </a:stretch>
        </p:blipFill>
        <p:spPr>
          <a:xfrm>
            <a:off x="5070475" y="2950845"/>
            <a:ext cx="2592705" cy="20059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041141" y="4956810"/>
            <a:ext cx="4458970" cy="10502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sz="2400" b="1">
                <a:sym typeface="+mn-ea"/>
              </a:rPr>
              <a:t>在物天我是公认的天使/佛系</a:t>
            </a:r>
            <a:endParaRPr lang="en-US" altLang="en-US" sz="2400" b="1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sz="2400" b="1"/>
              <a:t>如果掛了你，肯定是你刻意作死</a:t>
            </a:r>
            <a:endParaRPr lang="en-US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3600" b="1">
                <a:sym typeface="+mn-ea"/>
              </a:rPr>
              <a:t>平时成绩（80%）：期中考查+小测+期末作业</a:t>
            </a:r>
            <a:endParaRPr lang="en-US" altLang="en-US" sz="3600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800" b="1"/>
              <a:t>期末作业以下</a:t>
            </a:r>
            <a:r>
              <a:rPr lang="en-US" altLang="en-US" sz="2800" b="1">
                <a:solidFill>
                  <a:srgbClr val="FF0000"/>
                </a:solidFill>
              </a:rPr>
              <a:t> </a:t>
            </a:r>
            <a:r>
              <a:rPr lang="en-US" altLang="en-US" sz="2800" b="1">
                <a:solidFill>
                  <a:srgbClr val="C00000"/>
                </a:solidFill>
              </a:rPr>
              <a:t>任 选 一 种 </a:t>
            </a:r>
            <a:r>
              <a:rPr lang="en-US" altLang="en-US" sz="2800" b="1"/>
              <a:t>（考试前发邮箱）</a:t>
            </a:r>
            <a:endParaRPr lang="en-US" altLang="en-US" sz="2800" b="1"/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	</a:t>
            </a:r>
            <a:r>
              <a:rPr lang="en-US" altLang="en-US" sz="2400" b="1">
                <a:solidFill>
                  <a:srgbClr val="C00000"/>
                </a:solidFill>
              </a:rPr>
              <a:t>平时作业题（任选1-2样）</a:t>
            </a:r>
            <a:endParaRPr lang="en-US" altLang="en-US" sz="2400" b="1">
              <a:solidFill>
                <a:srgbClr val="C00000"/>
              </a:solidFill>
            </a:endParaRPr>
          </a:p>
          <a:p>
            <a:pPr marL="0" lvl="3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		Python练习、分类算法比较、回归、聚类、降维、神经网络、CNN、RNN</a:t>
            </a:r>
            <a:endParaRPr lang="en-US" altLang="en-US" sz="2000" b="1">
              <a:solidFill>
                <a:srgbClr val="C00000"/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	利用 ML 完成一个小 project（任选数据，任选算法，自主测试）；</a:t>
            </a:r>
            <a:endParaRPr lang="en-US" altLang="en-US" sz="2400" b="1">
              <a:solidFill>
                <a:srgbClr val="C00000"/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>
                <a:solidFill>
                  <a:srgbClr val="C00000"/>
                </a:solidFill>
              </a:rPr>
              <a:t>	一篇小论文或学习心得报告（我想，300-500字？）；... </a:t>
            </a:r>
            <a:endParaRPr lang="en-US" altLang="en-US" sz="2400" b="1">
              <a:solidFill>
                <a:srgbClr val="C00000"/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无论交啥，请开篇用100字描述：</a:t>
            </a:r>
            <a:endParaRPr lang="en-US" altLang="en-US" sz="2400" b="1"/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	自己学到了啥？对自己学习满意不？</a:t>
            </a:r>
            <a:endParaRPr lang="en-US" altLang="en-US" sz="2400" b="1"/>
          </a:p>
          <a:p>
            <a:pPr marL="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en-US" sz="2400" b="1"/>
              <a:t>	知道了这么多算法，想拿他们干啥（随便发挥，鼓励YY）</a:t>
            </a:r>
            <a:endParaRPr lang="en-US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软件准备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854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endParaRPr lang="en-US" altLang="en-US"/>
          </a:p>
          <a:p>
            <a:pPr lvl="0">
              <a:lnSpc>
                <a:spcPct val="110000"/>
              </a:lnSpc>
            </a:pPr>
            <a:r>
              <a:rPr lang="en-US" altLang="en-US"/>
              <a:t>Anaconda3 + </a:t>
            </a:r>
            <a:r>
              <a:rPr lang="en-US" altLang="en-US" b="1">
                <a:solidFill>
                  <a:srgbClr val="FF0000"/>
                </a:solidFill>
              </a:rPr>
              <a:t>tensorflow + keras</a:t>
            </a: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endParaRPr lang="en-US" altLang="en-US"/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en-US"/>
              <a:t> 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0">
              <a:lnSpc>
                <a:spcPct val="110000"/>
              </a:lnSpc>
            </a:pPr>
            <a:r>
              <a:rPr lang="en-US" altLang="en-US"/>
              <a:t>鼓励使用 Linux 系统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3690" y="3503930"/>
            <a:ext cx="2132330" cy="106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3375660"/>
            <a:ext cx="3495675" cy="1482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en-US" b="1" dirty="0" smtClean="0"/>
              <a:t>结课</a:t>
            </a:r>
            <a:endParaRPr lang="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3790315" y="160020"/>
            <a:ext cx="795147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" altLang="en-US" sz="2000" dirty="0"/>
              <a:t>技术</a:t>
            </a:r>
            <a:endParaRPr lang="" altLang="en-US" sz="20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" altLang="en-US" sz="2000" dirty="0"/>
              <a:t>未来</a:t>
            </a:r>
            <a:endParaRPr lang="" altLang="en-US" sz="20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" altLang="en-US" sz="2000" dirty="0"/>
              <a:t>伦理</a:t>
            </a:r>
            <a:endParaRPr lang="" altLang="en-US" sz="20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" altLang="en-US" sz="2000" dirty="0"/>
              <a:t>科幻（真实？ 黑客帝国 </a:t>
            </a:r>
            <a:r>
              <a:rPr lang="en-US" altLang="en-US" sz="2000" dirty="0">
                <a:sym typeface="+mn-ea"/>
              </a:rPr>
              <a:t>虚拟与现实； 柏拉图 高维世界的投影；</a:t>
            </a:r>
            <a:r>
              <a:rPr lang="" altLang="en-US" sz="2000" dirty="0">
                <a:sym typeface="+mn-ea"/>
              </a:rPr>
              <a:t>某人 </a:t>
            </a:r>
            <a:r>
              <a:rPr lang="" altLang="en-US" sz="2000" dirty="0"/>
              <a:t>）</a:t>
            </a:r>
            <a:endParaRPr lang="" altLang="en-US" sz="20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sz="2000" dirty="0">
                <a:sym typeface="+mn-ea"/>
              </a:rPr>
              <a:t>特征是人类对世界的解读；什么是真实？</a:t>
            </a:r>
            <a:r>
              <a:rPr lang="" altLang="en-US" sz="2000" dirty="0">
                <a:sym typeface="+mn-ea"/>
              </a:rPr>
              <a:t>（老子：高下相形）</a:t>
            </a:r>
            <a:endParaRPr lang="en-US" altLang="en-US" sz="2000" dirty="0">
              <a:sym typeface="+mn-ea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sz="2000" dirty="0">
                <a:sym typeface="+mn-ea"/>
              </a:rPr>
              <a:t>科学（Susskind 真实</a:t>
            </a:r>
            <a:r>
              <a:rPr lang="" altLang="en-US" sz="2000" dirty="0">
                <a:sym typeface="+mn-ea"/>
              </a:rPr>
              <a:t>；某人说 Computer games</a:t>
            </a:r>
            <a:r>
              <a:rPr lang="en-US" altLang="en-US" sz="2000" dirty="0">
                <a:sym typeface="+mn-ea"/>
              </a:rPr>
              <a:t>）</a:t>
            </a:r>
            <a:endParaRPr lang="" altLang="en-US" sz="20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" altLang="en-US" sz="2000" dirty="0"/>
              <a:t>哲学与实践（</a:t>
            </a:r>
            <a:r>
              <a:rPr lang="en-US" altLang="en-US" sz="2000" dirty="0">
                <a:sym typeface="+mn-ea"/>
              </a:rPr>
              <a:t>什么才是真实；</a:t>
            </a:r>
            <a:r>
              <a:rPr lang="" altLang="en-US" sz="2000" dirty="0"/>
              <a:t>金刚经：一合相即是非相；凡所有相，皆是虚妄；藕益大师的话；老子：大象无形）</a:t>
            </a:r>
            <a:endParaRPr lang="" altLang="en-US" sz="20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" altLang="en-US" sz="2000" dirty="0"/>
              <a:t>主观能动性（善用特征而不拘泥于某一中；一即一切）</a:t>
            </a:r>
            <a:endParaRPr lang="" altLang="en-US" sz="20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endParaRPr lang="" alt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b="17368"/>
          <a:stretch>
            <a:fillRect/>
          </a:stretch>
        </p:blipFill>
        <p:spPr>
          <a:xfrm>
            <a:off x="701040" y="2408555"/>
            <a:ext cx="3293110" cy="20408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504315" y="4729480"/>
            <a:ext cx="19653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2000" b="1"/>
              <a:t>猜下一张是啥？</a:t>
            </a:r>
            <a:endParaRPr lang="en-US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特点</a:t>
            </a:r>
            <a:endParaRPr lang="en-US" altLang="en-US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3200" dirty="0"/>
              <a:t> 特点</a:t>
            </a:r>
            <a:endParaRPr lang="en-US" altLang="en-US" sz="24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出现在序列后面的元素与前面的元素</a:t>
            </a:r>
            <a:r>
              <a:rPr lang="en-US" altLang="en-US" dirty="0">
                <a:sym typeface="+mn-ea"/>
              </a:rPr>
              <a:t>非独立、</a:t>
            </a:r>
            <a:r>
              <a:rPr lang="en-US" altLang="en-US" dirty="0"/>
              <a:t>有关联</a:t>
            </a:r>
            <a:endParaRPr lang="en-US" altLang="en-US" dirty="0"/>
          </a:p>
          <a:p>
            <a:pPr marL="0" lv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en-US" sz="3200" dirty="0"/>
              <a:t> 功能需要</a:t>
            </a:r>
            <a:endParaRPr lang="en-US" altLang="en-US" sz="24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在神经网络架构中考虑这种“</a:t>
            </a:r>
            <a:r>
              <a:rPr lang="en-US" altLang="en-US" b="1" dirty="0"/>
              <a:t>前后关联</a:t>
            </a:r>
            <a:r>
              <a:rPr lang="en-US" altLang="en-US" dirty="0"/>
              <a:t>”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en-US" dirty="0"/>
              <a:t>神经网络能够 </a:t>
            </a:r>
            <a:r>
              <a:rPr lang="en-US" altLang="en-US" dirty="0">
                <a:sym typeface="+mn-ea"/>
              </a:rPr>
              <a:t>“</a:t>
            </a:r>
            <a:r>
              <a:rPr lang="en-US" altLang="en-US" b="1" dirty="0"/>
              <a:t>持续记忆</a:t>
            </a:r>
            <a:r>
              <a:rPr lang="en-US" altLang="en-US" dirty="0"/>
              <a:t>” 序列信息，用于当前输出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" y="2248535"/>
            <a:ext cx="6126480" cy="3063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1991360"/>
            <a:ext cx="8257540" cy="31165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310" y="1991360"/>
            <a:ext cx="4220210" cy="311658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416675" y="3108325"/>
            <a:ext cx="145732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90" y="3049905"/>
            <a:ext cx="92075" cy="2965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465" y="1990725"/>
            <a:ext cx="3129280" cy="3116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416675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8543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90" y="3049905"/>
            <a:ext cx="92075" cy="29654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dirty="0" smtClean="0"/>
              <a:t>循环神经网络（Recurrent Neural Network, RNN）</a:t>
            </a:r>
            <a:endParaRPr lang="en-US" altLang="en-US" sz="3600" b="1" dirty="0" smtClean="0"/>
          </a:p>
        </p:txBody>
      </p:sp>
      <p:sp>
        <p:nvSpPr>
          <p:cNvPr id="31746" name="AutoShape 2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48" name="AutoShape 4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0" name="AutoShape 6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2" name="AutoShape 8" descr="https://upload-images.jianshu.io/upload_images/5274420-5c2b3e02be57fced.pn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54" name="AutoShape 10" descr="https://upload-images.jianshu.io/upload_images/5274420-5c2b3e02be57fced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ontent Placeholder 2"/>
          <p:cNvSpPr>
            <a:spLocks noGrp="1"/>
          </p:cNvSpPr>
          <p:nvPr/>
        </p:nvSpPr>
        <p:spPr>
          <a:xfrm>
            <a:off x="6765925" y="755015"/>
            <a:ext cx="4993640" cy="590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265" y="1750695"/>
            <a:ext cx="8445500" cy="33566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54710" y="5749925"/>
            <a:ext cx="8361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/>
              <a:t>实现方式：神经元的输出持续回馈给自己，作为输入</a:t>
            </a:r>
            <a:endParaRPr lang="en-US" altLang="en-US" sz="2800"/>
          </a:p>
        </p:txBody>
      </p:sp>
      <p:sp>
        <p:nvSpPr>
          <p:cNvPr id="8" name="Text Box 7"/>
          <p:cNvSpPr txBox="1"/>
          <p:nvPr/>
        </p:nvSpPr>
        <p:spPr>
          <a:xfrm>
            <a:off x="6416675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t-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8543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68790" y="3108325"/>
            <a:ext cx="9461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US" altLang="en-US" i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t+</a:t>
            </a:r>
            <a:r>
              <a:rPr lang="en-US" altLang="en-US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endParaRPr lang="en-US" altLang="en-US" baseline="-25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65" y="2797175"/>
            <a:ext cx="299085" cy="300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445" y="2797175"/>
            <a:ext cx="299085" cy="300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2865755"/>
            <a:ext cx="299085" cy="300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5" y="2865755"/>
            <a:ext cx="299085" cy="3003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917065" y="3197225"/>
            <a:ext cx="29718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en-US" altLang="en-US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endParaRPr lang="en-US" altLang="en-US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3060700"/>
            <a:ext cx="92075" cy="296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405" y="3049905"/>
            <a:ext cx="92075" cy="296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00" y="3060700"/>
            <a:ext cx="92075" cy="296545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016375" y="1254760"/>
            <a:ext cx="6991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 是时刻， x 是输入层， </a:t>
            </a:r>
            <a:r>
              <a:rPr lang="en-US" altLang="en-US"/>
              <a:t>h</a:t>
            </a:r>
            <a:r>
              <a:rPr lang="en-US"/>
              <a:t> 是隐藏层， o 是输出层，</a:t>
            </a:r>
            <a:r>
              <a:rPr lang="en-US" altLang="en-US"/>
              <a:t>U </a:t>
            </a:r>
            <a:r>
              <a:rPr lang="en-US"/>
              <a:t>W </a:t>
            </a:r>
            <a:r>
              <a:rPr lang="en-US" altLang="en-US"/>
              <a:t>是权重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2461</Words>
  <Application>WPS Presentation</Application>
  <PresentationFormat>宽屏</PresentationFormat>
  <Paragraphs>225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Times New Roman</vt:lpstr>
      <vt:lpstr>Asana Math</vt:lpstr>
      <vt:lpstr>Courier</vt:lpstr>
      <vt:lpstr>Latin Modern Mono Prop</vt:lpstr>
      <vt:lpstr>Accanthis ADF Std No3</vt:lpstr>
      <vt:lpstr>微软雅黑</vt:lpstr>
      <vt:lpstr>AR PL UKai CN</vt:lpstr>
      <vt:lpstr>宋体</vt:lpstr>
      <vt:lpstr>Arial Unicode MS</vt:lpstr>
      <vt:lpstr>Calibri Light</vt:lpstr>
      <vt:lpstr>Calibri</vt:lpstr>
      <vt:lpstr>Webdings</vt:lpstr>
      <vt:lpstr>Office 主题</vt:lpstr>
      <vt:lpstr>PowerPoint 演示文稿</vt:lpstr>
      <vt:lpstr>机器学习 循环神经网络（RNN）</vt:lpstr>
      <vt:lpstr>软件准备</vt:lpstr>
      <vt:lpstr>序列预测问题</vt:lpstr>
      <vt:lpstr>特点</vt:lpstr>
      <vt:lpstr>循环神经网络（Recurrent Neural Network, RNN）</vt:lpstr>
      <vt:lpstr>循环神经网络（Recurrent Neural Network, RNN）</vt:lpstr>
      <vt:lpstr>循环神经网络（Recurrent Neural Network, RNN）</vt:lpstr>
      <vt:lpstr>循环神经网络（Recurrent Neural Network, RNN）</vt:lpstr>
      <vt:lpstr>循环神经网络（Recurrent Neural Network, RNN）</vt:lpstr>
      <vt:lpstr>循环神经网络（Recurrent Neural Network, RNN）</vt:lpstr>
      <vt:lpstr>常见问题</vt:lpstr>
      <vt:lpstr>为此... 人们发明了长短期记忆门  LSTM （Long Short-Term Memory）</vt:lpstr>
      <vt:lpstr>类比下人类... 生活中的主线与支线</vt:lpstr>
      <vt:lpstr>类比下人类... 生活中的主线与支线</vt:lpstr>
      <vt:lpstr>类比下人类... 生活中的主线与支线</vt:lpstr>
      <vt:lpstr>PowerPoint 演示文稿</vt:lpstr>
      <vt:lpstr>LSTM</vt:lpstr>
      <vt:lpstr>LSTM</vt:lpstr>
      <vt:lpstr>LSTM 总结</vt:lpstr>
      <vt:lpstr>keras 实现</vt:lpstr>
      <vt:lpstr>keras 实现（详见notebook）</vt:lpstr>
      <vt:lpstr>作业</vt:lpstr>
      <vt:lpstr>课程考核 </vt:lpstr>
      <vt:lpstr>期末考试（20%）：1月7日 19:00-21:00 E201</vt:lpstr>
      <vt:lpstr>平时成绩（80%）：期中考查+小测+期末作业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xiaodongli</cp:lastModifiedBy>
  <cp:revision>719</cp:revision>
  <dcterms:created xsi:type="dcterms:W3CDTF">2019-12-24T03:07:51Z</dcterms:created>
  <dcterms:modified xsi:type="dcterms:W3CDTF">2019-12-24T03:07:51Z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